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Responses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14</c:v>
                </c:pt>
                <c:pt idx="1">
                  <c:v>65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8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Responses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29</c:v>
                </c:pt>
                <c:pt idx="1">
                  <c:v>45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>
        <c:manualLayout>
          <c:xMode val="edge"/>
          <c:yMode val="edge"/>
          <c:x val="0.35843209217491884"/>
          <c:y val="2.3076923076923078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Responses</c:v>
                </c:pt>
              </c:strCache>
            </c:strRef>
          </c:tx>
          <c:dLbls>
            <c:showVal val="1"/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19</c:v>
                </c:pt>
              </c:numCache>
            </c:numRef>
          </c:val>
        </c:ser>
        <c:gapWidth val="100"/>
        <c:axId val="153216896"/>
        <c:axId val="153214976"/>
      </c:barChart>
      <c:valAx>
        <c:axId val="153214976"/>
        <c:scaling>
          <c:orientation val="minMax"/>
        </c:scaling>
        <c:axPos val="l"/>
        <c:majorGridlines/>
        <c:numFmt formatCode="General" sourceLinked="1"/>
        <c:tickLblPos val="nextTo"/>
        <c:crossAx val="153216896"/>
        <c:crosses val="autoZero"/>
        <c:crossBetween val="between"/>
      </c:valAx>
      <c:catAx>
        <c:axId val="153216896"/>
        <c:scaling>
          <c:orientation val="minMax"/>
        </c:scaling>
        <c:axPos val="b"/>
        <c:tickLblPos val="nextTo"/>
        <c:crossAx val="153214976"/>
        <c:crosses val="autoZero"/>
        <c:auto val="1"/>
        <c:lblAlgn val="ctr"/>
        <c:lblOffset val="100"/>
      </c:cat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Responses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16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Responses</c:v>
                </c:pt>
              </c:strCache>
            </c:strRef>
          </c:tx>
          <c:dLbls>
            <c:showVal val="1"/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14</c:v>
                </c:pt>
                <c:pt idx="1">
                  <c:v>65</c:v>
                </c:pt>
              </c:numCache>
            </c:numRef>
          </c:val>
        </c:ser>
        <c:gapWidth val="100"/>
        <c:axId val="151716992"/>
        <c:axId val="151315200"/>
      </c:barChart>
      <c:valAx>
        <c:axId val="151315200"/>
        <c:scaling>
          <c:orientation val="minMax"/>
        </c:scaling>
        <c:axPos val="l"/>
        <c:majorGridlines/>
        <c:numFmt formatCode="General" sourceLinked="1"/>
        <c:tickLblPos val="nextTo"/>
        <c:crossAx val="151716992"/>
        <c:crosses val="autoZero"/>
        <c:crossBetween val="between"/>
      </c:valAx>
      <c:catAx>
        <c:axId val="151716992"/>
        <c:scaling>
          <c:orientation val="minMax"/>
        </c:scaling>
        <c:axPos val="b"/>
        <c:tickLblPos val="nextTo"/>
        <c:crossAx val="151315200"/>
        <c:crosses val="autoZero"/>
        <c:auto val="1"/>
        <c:lblAlgn val="ctr"/>
        <c:lblOffset val="100"/>
      </c:cat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5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Responses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28</c:v>
                </c:pt>
                <c:pt idx="1">
                  <c:v>65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5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Responses</c:v>
                </c:pt>
              </c:strCache>
            </c:strRef>
          </c:tx>
          <c:dLbls>
            <c:showVal val="1"/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28</c:v>
                </c:pt>
                <c:pt idx="1">
                  <c:v>50</c:v>
                </c:pt>
              </c:numCache>
            </c:numRef>
          </c:val>
        </c:ser>
        <c:gapWidth val="100"/>
        <c:axId val="101434496"/>
        <c:axId val="101421056"/>
      </c:barChart>
      <c:valAx>
        <c:axId val="101421056"/>
        <c:scaling>
          <c:orientation val="minMax"/>
        </c:scaling>
        <c:axPos val="l"/>
        <c:majorGridlines/>
        <c:numFmt formatCode="General" sourceLinked="1"/>
        <c:tickLblPos val="nextTo"/>
        <c:crossAx val="101434496"/>
        <c:crosses val="autoZero"/>
        <c:crossBetween val="between"/>
      </c:valAx>
      <c:catAx>
        <c:axId val="101434496"/>
        <c:scaling>
          <c:orientation val="minMax"/>
        </c:scaling>
        <c:axPos val="b"/>
        <c:tickLblPos val="nextTo"/>
        <c:crossAx val="101421056"/>
        <c:crosses val="autoZero"/>
        <c:auto val="1"/>
        <c:lblAlgn val="ctr"/>
        <c:lblOffset val="100"/>
      </c:cat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6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Responses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16</c:v>
                </c:pt>
                <c:pt idx="1">
                  <c:v>50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6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Responses</c:v>
                </c:pt>
              </c:strCache>
            </c:strRef>
          </c:tx>
          <c:dLbls>
            <c:showVal val="1"/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16</c:v>
                </c:pt>
                <c:pt idx="1">
                  <c:v>60</c:v>
                </c:pt>
              </c:numCache>
            </c:numRef>
          </c:val>
        </c:ser>
        <c:gapWidth val="100"/>
        <c:axId val="95852416"/>
        <c:axId val="95850880"/>
      </c:barChart>
      <c:valAx>
        <c:axId val="95850880"/>
        <c:scaling>
          <c:orientation val="minMax"/>
        </c:scaling>
        <c:axPos val="l"/>
        <c:majorGridlines/>
        <c:numFmt formatCode="General" sourceLinked="1"/>
        <c:tickLblPos val="nextTo"/>
        <c:crossAx val="95852416"/>
        <c:crosses val="autoZero"/>
        <c:crossBetween val="between"/>
      </c:valAx>
      <c:catAx>
        <c:axId val="95852416"/>
        <c:scaling>
          <c:orientation val="minMax"/>
        </c:scaling>
        <c:axPos val="b"/>
        <c:tickLblPos val="nextTo"/>
        <c:crossAx val="95850880"/>
        <c:crosses val="autoZero"/>
        <c:auto val="1"/>
        <c:lblAlgn val="ctr"/>
        <c:lblOffset val="100"/>
      </c:cat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7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Responses</c:v>
                </c:pt>
              </c:strCache>
            </c:strRef>
          </c:tx>
          <c:dLbls>
            <c:showVal val="1"/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57</c:v>
                </c:pt>
                <c:pt idx="1">
                  <c:v>19</c:v>
                </c:pt>
              </c:numCache>
            </c:numRef>
          </c:val>
        </c:ser>
        <c:gapWidth val="100"/>
        <c:axId val="101725696"/>
        <c:axId val="101615104"/>
      </c:barChart>
      <c:valAx>
        <c:axId val="101615104"/>
        <c:scaling>
          <c:orientation val="minMax"/>
        </c:scaling>
        <c:axPos val="l"/>
        <c:majorGridlines/>
        <c:numFmt formatCode="General" sourceLinked="1"/>
        <c:tickLblPos val="nextTo"/>
        <c:crossAx val="101725696"/>
        <c:crossBetween val="between"/>
      </c:valAx>
      <c:catAx>
        <c:axId val="101725696"/>
        <c:scaling>
          <c:orientation val="minMax"/>
        </c:scaling>
        <c:axPos val="b"/>
        <c:tickLblPos val="nextTo"/>
        <c:crossAx val="101615104"/>
        <c:auto val="1"/>
        <c:lblAlgn val="ctr"/>
        <c:lblOffset val="100"/>
      </c:cat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7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Responses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57</c:v>
                </c:pt>
                <c:pt idx="1">
                  <c:v>19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8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Responses</c:v>
                </c:pt>
              </c:strCache>
            </c:strRef>
          </c:tx>
          <c:dLbls>
            <c:showVal val="1"/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29</c:v>
                </c:pt>
                <c:pt idx="1">
                  <c:v>45</c:v>
                </c:pt>
              </c:numCache>
            </c:numRef>
          </c:val>
        </c:ser>
        <c:gapWidth val="100"/>
        <c:axId val="126551552"/>
        <c:axId val="126291328"/>
      </c:barChart>
      <c:valAx>
        <c:axId val="126291328"/>
        <c:scaling>
          <c:orientation val="minMax"/>
        </c:scaling>
        <c:axPos val="l"/>
        <c:majorGridlines/>
        <c:numFmt formatCode="General" sourceLinked="1"/>
        <c:tickLblPos val="nextTo"/>
        <c:crossAx val="126551552"/>
        <c:crosses val="autoZero"/>
        <c:crossBetween val="between"/>
      </c:valAx>
      <c:catAx>
        <c:axId val="126551552"/>
        <c:scaling>
          <c:orientation val="minMax"/>
        </c:scaling>
        <c:axPos val="b"/>
        <c:tickLblPos val="nextTo"/>
        <c:crossAx val="126291328"/>
        <c:crosses val="autoZero"/>
        <c:auto val="1"/>
        <c:lblAlgn val="ctr"/>
        <c:lblOffset val="100"/>
      </c:cat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4C6D-F1B0-41C5-8298-DE0826632557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7027A-A1E3-4D68-B4B4-5500E445AB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4C6D-F1B0-41C5-8298-DE0826632557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7027A-A1E3-4D68-B4B4-5500E445AB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4C6D-F1B0-41C5-8298-DE0826632557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7027A-A1E3-4D68-B4B4-5500E445AB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4C6D-F1B0-41C5-8298-DE0826632557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7027A-A1E3-4D68-B4B4-5500E445AB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4C6D-F1B0-41C5-8298-DE0826632557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7027A-A1E3-4D68-B4B4-5500E445AB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4C6D-F1B0-41C5-8298-DE0826632557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7027A-A1E3-4D68-B4B4-5500E445AB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4C6D-F1B0-41C5-8298-DE0826632557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7027A-A1E3-4D68-B4B4-5500E445AB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4C6D-F1B0-41C5-8298-DE0826632557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7027A-A1E3-4D68-B4B4-5500E445AB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4C6D-F1B0-41C5-8298-DE0826632557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7027A-A1E3-4D68-B4B4-5500E445AB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4C6D-F1B0-41C5-8298-DE0826632557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7027A-A1E3-4D68-B4B4-5500E445AB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D4C6D-F1B0-41C5-8298-DE0826632557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7027A-A1E3-4D68-B4B4-5500E445AB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D4C6D-F1B0-41C5-8298-DE0826632557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7027A-A1E3-4D68-B4B4-5500E445AB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en.wikipedia.org/wiki/File:Wedding_rings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43000"/>
            <a:ext cx="7772400" cy="1470025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Freestyle Script" pitchFamily="66" charset="0"/>
              </a:rPr>
              <a:t>You Can Pick your Friends,</a:t>
            </a:r>
            <a:br>
              <a:rPr lang="en-US" sz="6000" dirty="0" smtClean="0">
                <a:latin typeface="Freestyle Script" pitchFamily="66" charset="0"/>
              </a:rPr>
            </a:br>
            <a:r>
              <a:rPr lang="en-US" sz="6000" dirty="0" smtClean="0">
                <a:latin typeface="Freestyle Script" pitchFamily="66" charset="0"/>
              </a:rPr>
              <a:t> but not your </a:t>
            </a:r>
            <a:r>
              <a:rPr lang="en-US" sz="6000" dirty="0" smtClean="0">
                <a:latin typeface="Calisto MT" pitchFamily="18" charset="0"/>
              </a:rPr>
              <a:t>FAMILY!</a:t>
            </a:r>
            <a:endParaRPr lang="en-US" sz="6000" dirty="0">
              <a:latin typeface="Calisto MT" pitchFamily="18" charset="0"/>
            </a:endParaRPr>
          </a:p>
        </p:txBody>
      </p:sp>
      <p:pic>
        <p:nvPicPr>
          <p:cNvPr id="1028" name="Picture 4" descr="http://puntabulous.com/wp-content/CartoonFamilyGu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352800"/>
            <a:ext cx="4267200" cy="3280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Freestyle Script" pitchFamily="66" charset="0"/>
              </a:rPr>
              <a:t>All About Marriage</a:t>
            </a:r>
            <a:endParaRPr lang="en-US" sz="5400" dirty="0">
              <a:latin typeface="Freestyle Scrip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5105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Creates new Kinship system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Modern Marriage Issues:</a:t>
            </a:r>
          </a:p>
          <a:p>
            <a:r>
              <a:rPr lang="en-US" dirty="0" smtClean="0"/>
              <a:t>Delay of marriage</a:t>
            </a:r>
          </a:p>
          <a:p>
            <a:r>
              <a:rPr lang="en-US" dirty="0" smtClean="0"/>
              <a:t>“Starter” marriages</a:t>
            </a:r>
          </a:p>
          <a:p>
            <a:pPr lvl="1"/>
            <a:r>
              <a:rPr lang="en-US" dirty="0" smtClean="0"/>
              <a:t>first marriage that lasts five years or less and ends without the couple having children</a:t>
            </a:r>
          </a:p>
          <a:p>
            <a:r>
              <a:rPr lang="en-US" dirty="0" smtClean="0"/>
              <a:t>Co-Habitation prior to marriage</a:t>
            </a:r>
          </a:p>
          <a:p>
            <a:r>
              <a:rPr lang="en-US" dirty="0" smtClean="0"/>
              <a:t>Couples choosing to forgo marriage altogether</a:t>
            </a:r>
          </a:p>
          <a:p>
            <a:r>
              <a:rPr lang="en-US" dirty="0" smtClean="0"/>
              <a:t>Same-Sex marriage</a:t>
            </a:r>
          </a:p>
          <a:p>
            <a:endParaRPr lang="en-US" dirty="0"/>
          </a:p>
        </p:txBody>
      </p:sp>
      <p:pic>
        <p:nvPicPr>
          <p:cNvPr id="1026" name="Picture 2" descr="http://upload.wikimedia.org/wikipedia/commons/thumb/3/3d/Wedding_rings.jpg/220px-Wedding_ring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514600"/>
            <a:ext cx="3200400" cy="24003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Freestyle Script" pitchFamily="66" charset="0"/>
              </a:rPr>
              <a:t>Modern Marriage</a:t>
            </a:r>
            <a:endParaRPr lang="en-US" sz="6000" dirty="0">
              <a:latin typeface="Freestyle Scrip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029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latin typeface="Corbel" pitchFamily="34" charset="0"/>
              </a:rPr>
              <a:t>    How important do you think each of the following elements is for a successful marriage or serious committed relationship?  </a:t>
            </a:r>
          </a:p>
          <a:p>
            <a:pPr>
              <a:buNone/>
            </a:pPr>
            <a:endParaRPr lang="en-US" dirty="0" smtClean="0">
              <a:latin typeface="Corbel" pitchFamily="34" charset="0"/>
            </a:endParaRPr>
          </a:p>
          <a:p>
            <a:pPr>
              <a:buNone/>
            </a:pPr>
            <a:r>
              <a:rPr lang="en-US" dirty="0" smtClean="0">
                <a:latin typeface="Corbel" pitchFamily="34" charset="0"/>
              </a:rPr>
              <a:t>1)  Love</a:t>
            </a:r>
          </a:p>
          <a:p>
            <a:pPr>
              <a:buNone/>
            </a:pPr>
            <a:r>
              <a:rPr lang="en-US" dirty="0" smtClean="0">
                <a:latin typeface="Corbel" pitchFamily="34" charset="0"/>
              </a:rPr>
              <a:t>2)  Faithfulness</a:t>
            </a:r>
          </a:p>
          <a:p>
            <a:pPr>
              <a:buNone/>
            </a:pPr>
            <a:r>
              <a:rPr lang="en-US" dirty="0" smtClean="0">
                <a:latin typeface="Corbel" pitchFamily="34" charset="0"/>
              </a:rPr>
              <a:t>3)  Life-long commitment</a:t>
            </a:r>
          </a:p>
          <a:p>
            <a:pPr>
              <a:buNone/>
            </a:pPr>
            <a:r>
              <a:rPr lang="en-US" dirty="0" smtClean="0">
                <a:latin typeface="Corbel" pitchFamily="34" charset="0"/>
              </a:rPr>
              <a:t>4)  Financial security</a:t>
            </a:r>
          </a:p>
          <a:p>
            <a:pPr>
              <a:buNone/>
            </a:pPr>
            <a:r>
              <a:rPr lang="en-US" dirty="0" smtClean="0">
                <a:latin typeface="Corbel" pitchFamily="34" charset="0"/>
              </a:rPr>
              <a:t>5) Being of the same race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Results!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1) People are getting married later than they used to; the median age at first marriage is now 28 for men and 26 for women, compared to 23 and 20 in 1960. Problem?</a:t>
            </a:r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4114800" y="3657600"/>
          <a:ext cx="50292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533400" y="3556000"/>
          <a:ext cx="4495800" cy="330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Results!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2) The proportion of adults who never marry remains low but is climbing; in 2006, 19% of men and 13% of women aged 40-44 had never married.  Problem?</a:t>
            </a:r>
            <a:endParaRPr lang="en-US" sz="2800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4876800" y="3048000"/>
          <a:ext cx="42672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609600" y="3048000"/>
          <a:ext cx="4495800" cy="330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Results!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3) Unmarried cohabitation has gone from a socially stigmatized practice to a normal stage in the adult life course (more than half of all American marriages now begin as cohabitations). Problem?</a:t>
            </a:r>
            <a:endParaRPr lang="en-US" sz="2800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4953000" y="3276600"/>
          <a:ext cx="3886200" cy="330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533400" y="3200400"/>
          <a:ext cx="4495800" cy="330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Results!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4) Roughly one-third of all births are to unmarried parents. Problem?</a:t>
            </a:r>
            <a:endParaRPr lang="en-US" sz="2800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381000" y="3276600"/>
          <a:ext cx="4495800" cy="330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5181600" y="3429000"/>
          <a:ext cx="37338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Results!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5) </a:t>
            </a:r>
            <a:r>
              <a:rPr lang="en-US" sz="2800" dirty="0" smtClean="0"/>
              <a:t>Today, people feel freer to marry later, to end unhappy marriages, and to forego marriage altogether</a:t>
            </a:r>
            <a:r>
              <a:rPr lang="en-US" sz="2800" b="1" i="1" dirty="0" smtClean="0"/>
              <a:t>.</a:t>
            </a:r>
            <a:r>
              <a:rPr lang="en-US" sz="2800" i="1" dirty="0" smtClean="0"/>
              <a:t> </a:t>
            </a:r>
            <a:r>
              <a:rPr lang="en-US" sz="2800" dirty="0" smtClean="0"/>
              <a:t>Problem?</a:t>
            </a:r>
            <a:endParaRPr lang="en-US" sz="2800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381000" y="3276600"/>
          <a:ext cx="4495800" cy="330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5181600" y="3429000"/>
          <a:ext cx="37338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Results!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6) </a:t>
            </a:r>
            <a:r>
              <a:rPr lang="en-US" sz="2800" dirty="0" smtClean="0"/>
              <a:t>Americans have established a pattern of high marriage and remarriage rates, frequent divorce and separation, and more short-lived cohabitations.</a:t>
            </a:r>
            <a:r>
              <a:rPr lang="en-US" sz="2800" b="1" i="1" dirty="0" smtClean="0"/>
              <a:t> </a:t>
            </a:r>
            <a:r>
              <a:rPr lang="en-US" sz="2800" i="1" dirty="0" smtClean="0"/>
              <a:t> </a:t>
            </a:r>
            <a:r>
              <a:rPr lang="en-US" sz="2800" dirty="0" smtClean="0"/>
              <a:t>Problem?</a:t>
            </a:r>
            <a:endParaRPr lang="en-US" sz="2800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685800" y="3276600"/>
          <a:ext cx="4495800" cy="330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5181600" y="3429000"/>
          <a:ext cx="37338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86868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latin typeface="Gabriola" pitchFamily="82" charset="0"/>
              </a:rPr>
              <a:t>What does this parking space marking say about American society’s concept of Family?</a:t>
            </a:r>
            <a:endParaRPr lang="en-US" sz="4800" dirty="0">
              <a:latin typeface="Gabriola" pitchFamily="82" charset="0"/>
            </a:endParaRPr>
          </a:p>
        </p:txBody>
      </p:sp>
      <p:pic>
        <p:nvPicPr>
          <p:cNvPr id="1026" name="Picture 2" descr="http://us.123rf.com/400wm/400/400/tonygers/tonygers1110/tonygers111000030/10988899-a-designated-parking-spot-at-a-supermarket-intended-only-for-famili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286000"/>
            <a:ext cx="5932349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1143000"/>
          </a:xfrm>
        </p:spPr>
        <p:txBody>
          <a:bodyPr/>
          <a:lstStyle/>
          <a:p>
            <a:r>
              <a:rPr lang="en-US" dirty="0" smtClean="0">
                <a:latin typeface="Freestyle Script" pitchFamily="66" charset="0"/>
              </a:rPr>
              <a:t>W E   A R E  F A M I L Y . . .</a:t>
            </a:r>
            <a:endParaRPr lang="en-US" dirty="0">
              <a:latin typeface="Freestyle Scrip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5410200" cy="50292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Family:  </a:t>
            </a:r>
            <a:r>
              <a:rPr lang="en-US" dirty="0" smtClean="0"/>
              <a:t>A group of people related by marriage, blood or adoption.</a:t>
            </a:r>
          </a:p>
          <a:p>
            <a:pPr lvl="1"/>
            <a:r>
              <a:rPr lang="en-US" dirty="0" smtClean="0"/>
              <a:t>Share economic resources</a:t>
            </a:r>
          </a:p>
          <a:p>
            <a:pPr lvl="1"/>
            <a:r>
              <a:rPr lang="en-US" dirty="0" smtClean="0"/>
              <a:t>Live together</a:t>
            </a:r>
          </a:p>
          <a:p>
            <a:r>
              <a:rPr lang="en-US" b="1" dirty="0" smtClean="0"/>
              <a:t>Nuclear Family: </a:t>
            </a:r>
            <a:r>
              <a:rPr lang="en-US" dirty="0" smtClean="0"/>
              <a:t>One or both parents and their children</a:t>
            </a:r>
          </a:p>
          <a:p>
            <a:r>
              <a:rPr lang="en-US" b="1" dirty="0" smtClean="0"/>
              <a:t>Extended Family: </a:t>
            </a:r>
            <a:r>
              <a:rPr lang="en-US" dirty="0" smtClean="0"/>
              <a:t>Three or more generations of family (in some cultures sharing the same home)</a:t>
            </a:r>
          </a:p>
          <a:p>
            <a:r>
              <a:rPr lang="en-US" b="1" dirty="0" smtClean="0"/>
              <a:t>Kinship: </a:t>
            </a:r>
            <a:r>
              <a:rPr lang="en-US" dirty="0" smtClean="0"/>
              <a:t>large network of people related by blood, marriage, or adoption</a:t>
            </a:r>
          </a:p>
          <a:p>
            <a:pPr lvl="1"/>
            <a:r>
              <a:rPr lang="en-US" dirty="0" smtClean="0"/>
              <a:t>Cousins, second cousins, great grandparents, etc.</a:t>
            </a:r>
            <a:endParaRPr lang="en-US" dirty="0"/>
          </a:p>
        </p:txBody>
      </p:sp>
      <p:pic>
        <p:nvPicPr>
          <p:cNvPr id="13318" name="Picture 6" descr="http://www.englishexercises.org/makeagame/my_documents/my_pictures/BBZ_arbollleno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209800"/>
            <a:ext cx="3698759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Freestyle Script" pitchFamily="66" charset="0"/>
              </a:rPr>
              <a:t>The Function of Family</a:t>
            </a:r>
            <a:endParaRPr lang="en-US" sz="6000" dirty="0">
              <a:latin typeface="Freestyle Scrip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Reproduction</a:t>
            </a:r>
          </a:p>
          <a:p>
            <a:r>
              <a:rPr lang="en-US" dirty="0" smtClean="0"/>
              <a:t>Socialization</a:t>
            </a:r>
          </a:p>
          <a:p>
            <a:r>
              <a:rPr lang="en-US" dirty="0" smtClean="0"/>
              <a:t>Economic and Emotional Security</a:t>
            </a:r>
            <a:endParaRPr lang="en-US" dirty="0"/>
          </a:p>
        </p:txBody>
      </p:sp>
      <p:pic>
        <p:nvPicPr>
          <p:cNvPr id="15362" name="Picture 2" descr="http://csusap.csu.edu.au/~gjonas01/Images/family4carto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428997"/>
            <a:ext cx="3429000" cy="34290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Freestyle Script" pitchFamily="66" charset="0"/>
              </a:rPr>
              <a:t>Family Problems</a:t>
            </a:r>
            <a:endParaRPr lang="en-US" sz="6600" dirty="0">
              <a:latin typeface="Freestyle Scrip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Divorce</a:t>
            </a:r>
          </a:p>
          <a:p>
            <a:r>
              <a:rPr lang="en-US" dirty="0" smtClean="0"/>
              <a:t>Alcoholism/Addiction in families</a:t>
            </a:r>
          </a:p>
          <a:p>
            <a:r>
              <a:rPr lang="en-US" dirty="0" smtClean="0"/>
              <a:t>Death</a:t>
            </a:r>
          </a:p>
          <a:p>
            <a:r>
              <a:rPr lang="en-US" dirty="0" smtClean="0"/>
              <a:t>Abuse</a:t>
            </a:r>
          </a:p>
          <a:p>
            <a:r>
              <a:rPr lang="en-US" dirty="0" smtClean="0"/>
              <a:t>Infidelity (cheating)</a:t>
            </a:r>
          </a:p>
          <a:p>
            <a:r>
              <a:rPr lang="en-US" dirty="0" smtClean="0"/>
              <a:t>Loss of livelihood (job)</a:t>
            </a:r>
            <a:endParaRPr lang="en-US" dirty="0"/>
          </a:p>
        </p:txBody>
      </p:sp>
      <p:pic>
        <p:nvPicPr>
          <p:cNvPr id="17410" name="Picture 2" descr="http://www.stlucia.gov.lc/pr2011/photos4stories/Protecting%20the%20very%20young/child%20abusestor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286000"/>
            <a:ext cx="3905250" cy="2761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Freestyle Script" pitchFamily="66" charset="0"/>
              </a:rPr>
              <a:t>Changing Family Systems</a:t>
            </a:r>
            <a:endParaRPr lang="en-US" sz="6000" dirty="0">
              <a:latin typeface="Freestyle Scrip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Delay of Marriage/Child birth</a:t>
            </a:r>
          </a:p>
          <a:p>
            <a:r>
              <a:rPr lang="en-US" dirty="0" smtClean="0"/>
              <a:t>Dual-Earner Families</a:t>
            </a:r>
          </a:p>
          <a:p>
            <a:r>
              <a:rPr lang="en-US" dirty="0" smtClean="0"/>
              <a:t>One-Parent Families</a:t>
            </a:r>
          </a:p>
          <a:p>
            <a:r>
              <a:rPr lang="en-US" dirty="0" smtClean="0"/>
              <a:t>Remarriage</a:t>
            </a:r>
          </a:p>
          <a:p>
            <a:r>
              <a:rPr lang="en-US" dirty="0" smtClean="0"/>
              <a:t>Same-Sex Unions, Marriages</a:t>
            </a:r>
          </a:p>
          <a:p>
            <a:pPr>
              <a:buNone/>
            </a:pPr>
            <a:r>
              <a:rPr lang="en-US" dirty="0" smtClean="0"/>
              <a:t> and Families</a:t>
            </a:r>
          </a:p>
          <a:p>
            <a:endParaRPr lang="en-US" dirty="0" smtClean="0"/>
          </a:p>
        </p:txBody>
      </p:sp>
      <p:pic>
        <p:nvPicPr>
          <p:cNvPr id="16386" name="Picture 2" descr="http://t1.gstatic.com/images?q=tbn:ANd9GcTIabTTd4dTvJLPArFCD7iSOi4eqY7HXcA0t6dHavaaPtfCzXWVdFBEr1g-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981200"/>
            <a:ext cx="2743200" cy="3662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Freestyle Script" pitchFamily="66" charset="0"/>
              </a:rPr>
              <a:t>Do We Need Families?</a:t>
            </a:r>
            <a:endParaRPr lang="en-US" sz="5400" dirty="0">
              <a:latin typeface="Freestyle Scrip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52596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Does our society need families for socialization and support </a:t>
            </a:r>
            <a:r>
              <a:rPr lang="en-US" b="1" dirty="0" smtClean="0"/>
              <a:t>OR</a:t>
            </a:r>
            <a:r>
              <a:rPr lang="en-US" dirty="0" smtClean="0"/>
              <a:t> have we advanced to the point where we can do without them?</a:t>
            </a:r>
          </a:p>
          <a:p>
            <a:pPr lvl="1"/>
            <a:r>
              <a:rPr lang="en-US" dirty="0" smtClean="0"/>
              <a:t>Explain your thoughts on a spare page in your packet before we share as a class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Freestyle Script" pitchFamily="66" charset="0"/>
              </a:rPr>
              <a:t>Do We Need Families?</a:t>
            </a:r>
            <a:endParaRPr lang="en-US" sz="5400" dirty="0">
              <a:latin typeface="Freestyle Scrip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525963"/>
          </a:xfrm>
        </p:spPr>
        <p:txBody>
          <a:bodyPr/>
          <a:lstStyle/>
          <a:p>
            <a:r>
              <a:rPr lang="en-US" dirty="0" smtClean="0"/>
              <a:t>Turn to page 8 in your packet to read about children who grow up in isolation!</a:t>
            </a:r>
            <a:endParaRPr lang="en-US" dirty="0"/>
          </a:p>
        </p:txBody>
      </p:sp>
      <p:pic>
        <p:nvPicPr>
          <p:cNvPr id="18434" name="Picture 2" descr="http://www.docslide.com/assets/images/large/2011/07/9187-feral-children-p1-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0"/>
            <a:ext cx="5638800" cy="4229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Bouqu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7200" y="762000"/>
            <a:ext cx="9897865" cy="55626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295400" y="0"/>
            <a:ext cx="64760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66"/>
                </a:solidFill>
                <a:effectLst/>
              </a:rPr>
              <a:t>LOVE AND MARRIAGE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66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95600" y="6096000"/>
            <a:ext cx="32728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66"/>
                </a:solidFill>
                <a:effectLst/>
              </a:rPr>
              <a:t>In America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66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491</Words>
  <Application>Microsoft Office PowerPoint</Application>
  <PresentationFormat>On-screen Show (4:3)</PresentationFormat>
  <Paragraphs>78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You Can Pick your Friends,  but not your FAMILY!</vt:lpstr>
      <vt:lpstr>What does this parking space marking say about American society’s concept of Family?</vt:lpstr>
      <vt:lpstr>W E   A R E  F A M I L Y . . .</vt:lpstr>
      <vt:lpstr>The Function of Family</vt:lpstr>
      <vt:lpstr>Family Problems</vt:lpstr>
      <vt:lpstr>Changing Family Systems</vt:lpstr>
      <vt:lpstr>Do We Need Families?</vt:lpstr>
      <vt:lpstr>Do We Need Families?</vt:lpstr>
      <vt:lpstr>Slide 9</vt:lpstr>
      <vt:lpstr>All About Marriage</vt:lpstr>
      <vt:lpstr>Modern Marriage</vt:lpstr>
      <vt:lpstr>The Results!</vt:lpstr>
      <vt:lpstr>The Results!</vt:lpstr>
      <vt:lpstr>The Results!</vt:lpstr>
      <vt:lpstr>The Results!</vt:lpstr>
      <vt:lpstr>The Results!</vt:lpstr>
      <vt:lpstr>The Results!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are Family</dc:title>
  <dc:creator>John Hampton</dc:creator>
  <cp:lastModifiedBy>John Hampton</cp:lastModifiedBy>
  <cp:revision>25</cp:revision>
  <dcterms:created xsi:type="dcterms:W3CDTF">2012-05-09T17:13:17Z</dcterms:created>
  <dcterms:modified xsi:type="dcterms:W3CDTF">2012-05-21T18:30:08Z</dcterms:modified>
</cp:coreProperties>
</file>